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3" r:id="rId2"/>
    <p:sldId id="289" r:id="rId3"/>
    <p:sldId id="275" r:id="rId4"/>
    <p:sldId id="278" r:id="rId5"/>
    <p:sldId id="279" r:id="rId6"/>
    <p:sldId id="282" r:id="rId7"/>
    <p:sldId id="280" r:id="rId8"/>
    <p:sldId id="290" r:id="rId9"/>
    <p:sldId id="283" r:id="rId10"/>
    <p:sldId id="291" r:id="rId11"/>
    <p:sldId id="285" r:id="rId12"/>
    <p:sldId id="288" r:id="rId13"/>
    <p:sldId id="292" r:id="rId14"/>
    <p:sldId id="28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00B800"/>
    <a:srgbClr val="0000FF"/>
    <a:srgbClr val="00CC66"/>
    <a:srgbClr val="EFEFF1"/>
    <a:srgbClr val="CC0066"/>
    <a:srgbClr val="00CC00"/>
    <a:srgbClr val="EEEEEE"/>
    <a:srgbClr val="E4E4E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82" y="1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7D44B-5F0A-4317-9E6B-4CDDAFA37652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29108-9FD8-4C89-BBD9-749B39D2F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72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29108-9FD8-4C89-BBD9-749B39D2F5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13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2F8AC-701C-4C19-8869-123AF5C41E15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5AEE-BBB2-4244-AE20-337900C26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77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2F8AC-701C-4C19-8869-123AF5C41E15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5AEE-BBB2-4244-AE20-337900C26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94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2F8AC-701C-4C19-8869-123AF5C41E15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5AEE-BBB2-4244-AE20-337900C26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77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2F8AC-701C-4C19-8869-123AF5C41E15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5AEE-BBB2-4244-AE20-337900C26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5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2F8AC-701C-4C19-8869-123AF5C41E15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5AEE-BBB2-4244-AE20-337900C26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7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2F8AC-701C-4C19-8869-123AF5C41E15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5AEE-BBB2-4244-AE20-337900C26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44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2F8AC-701C-4C19-8869-123AF5C41E15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5AEE-BBB2-4244-AE20-337900C26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2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2F8AC-701C-4C19-8869-123AF5C41E15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5AEE-BBB2-4244-AE20-337900C26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126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2F8AC-701C-4C19-8869-123AF5C41E15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5AEE-BBB2-4244-AE20-337900C26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96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2F8AC-701C-4C19-8869-123AF5C41E15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5AEE-BBB2-4244-AE20-337900C26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64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2F8AC-701C-4C19-8869-123AF5C41E15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5AEE-BBB2-4244-AE20-337900C26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3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2F8AC-701C-4C19-8869-123AF5C41E15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85AEE-BBB2-4244-AE20-337900C26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5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5093ECC-8BEB-4546-A80D-0B4887662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0F25FF-809B-4A90-B857-81419B17B0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150" t="-1461" r="6472" b="2684"/>
          <a:stretch/>
        </p:blipFill>
        <p:spPr>
          <a:xfrm>
            <a:off x="0" y="381000"/>
            <a:ext cx="9144000" cy="548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B71143-3446-40EF-A1CB-5776B5DBF6A5}"/>
              </a:ext>
            </a:extLst>
          </p:cNvPr>
          <p:cNvSpPr txBox="1"/>
          <p:nvPr/>
        </p:nvSpPr>
        <p:spPr>
          <a:xfrm>
            <a:off x="6705600" y="2819400"/>
            <a:ext cx="243840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spc="-110">
                <a:solidFill>
                  <a:srgbClr val="EFEFF1"/>
                </a:solidFill>
                <a:latin typeface="Arial Nova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spc="-110">
                <a:solidFill>
                  <a:srgbClr val="EFEFF1"/>
                </a:solidFill>
                <a:latin typeface="Arial Nova" panose="020B0604020202020204" pitchFamily="34" charset="0"/>
                <a:cs typeface="Arial" panose="020B0604020202020204" pitchFamily="34" charset="0"/>
              </a:rPr>
              <a:t>2020-21</a:t>
            </a:r>
            <a:endParaRPr lang="en-US" sz="4200" spc="-110">
              <a:solidFill>
                <a:srgbClr val="EFEFF1"/>
              </a:solidFill>
              <a:latin typeface="Arial Nova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212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072466-14B1-4DB0-B212-3ACD15B2E440}"/>
              </a:ext>
            </a:extLst>
          </p:cNvPr>
          <p:cNvSpPr txBox="1"/>
          <p:nvPr/>
        </p:nvSpPr>
        <p:spPr>
          <a:xfrm>
            <a:off x="4191000" y="763994"/>
            <a:ext cx="4800600" cy="136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en-US" sz="21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Fossil Fuel Management </a:t>
            </a:r>
          </a:p>
          <a:p>
            <a:r>
              <a:rPr lang="en-US" sz="3200" b="1" i="0" kern="1200" spc="-5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8.   The Fracking Ban Act</a:t>
            </a:r>
            <a:endParaRPr lang="en-US" sz="3200" b="1">
              <a:solidFill>
                <a:schemeClr val="accent2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200" b="1">
                <a:solidFill>
                  <a:srgbClr val="CC9900"/>
                </a:solidFill>
              </a:rPr>
              <a:t>__________________________________________________________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2924BC-4F10-4298-A239-B44D81BE3248}"/>
              </a:ext>
            </a:extLst>
          </p:cNvPr>
          <p:cNvSpPr txBox="1"/>
          <p:nvPr/>
        </p:nvSpPr>
        <p:spPr>
          <a:xfrm>
            <a:off x="4114800" y="2387790"/>
            <a:ext cx="4876800" cy="424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</a:rPr>
              <a:t>Bans fracking nationwide by January 1, 2025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</a:rPr>
              <a:t>Immediately halts permits for fracking and fracking infrastructure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>
                <a:latin typeface="Calibri"/>
              </a:rPr>
              <a:t>Revokes current permits for fracking wells within 2,500 feet of homes, schools, and other inhabited structures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</a:rPr>
              <a:t>Establishes a just transition committee for fossil fuel works and to protect the public health of communities that have relied on the fossil fuel economy</a:t>
            </a:r>
          </a:p>
          <a:p>
            <a:pPr marR="0" lvl="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37DDB4-7AD4-467F-9902-DDF7B2EF94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43" r="22783"/>
          <a:stretch/>
        </p:blipFill>
        <p:spPr>
          <a:xfrm>
            <a:off x="0" y="10"/>
            <a:ext cx="3876472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61678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E15CC-4B91-4CE1-95E9-828471FB1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0" y="1162666"/>
            <a:ext cx="5105400" cy="1351934"/>
          </a:xfrm>
        </p:spPr>
        <p:txBody>
          <a:bodyPr>
            <a:normAutofit fontScale="90000"/>
          </a:bodyPr>
          <a:lstStyle/>
          <a:p>
            <a:pPr marL="285750" lvl="0" indent="-285750" algn="l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900" b="1" i="1">
                <a:ea typeface="+mn-ea"/>
                <a:cs typeface="+mn-cs"/>
              </a:rPr>
              <a:t>   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Fossil Fuel Management</a:t>
            </a:r>
            <a:br>
              <a:rPr kumimoji="0" lang="en-US" sz="29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lang="en-US" sz="2900" b="1" i="1">
                <a:ea typeface="+mn-ea"/>
                <a:cs typeface="+mn-cs"/>
              </a:rPr>
              <a:t>9. </a:t>
            </a:r>
            <a:r>
              <a:rPr lang="en-US" sz="2900" b="1">
                <a:ea typeface="+mn-ea"/>
                <a:cs typeface="+mn-cs"/>
              </a:rPr>
              <a:t>End Polluter Welfare Act</a:t>
            </a:r>
            <a:br>
              <a:rPr lang="en-US" sz="2900" b="1">
                <a:ea typeface="+mn-ea"/>
                <a:cs typeface="+mn-cs"/>
              </a:rPr>
            </a:br>
            <a:r>
              <a:rPr lang="en-US" sz="800" b="1">
                <a:solidFill>
                  <a:schemeClr val="bg1"/>
                </a:solidFill>
                <a:ea typeface="+mn-ea"/>
                <a:cs typeface="+mn-cs"/>
              </a:rPr>
              <a:t>.</a:t>
            </a:r>
            <a:br>
              <a:rPr lang="en-US" sz="2900" b="1">
                <a:ea typeface="+mn-ea"/>
                <a:cs typeface="+mn-cs"/>
              </a:rPr>
            </a:br>
            <a:r>
              <a:rPr lang="en-US" sz="2900" b="1">
                <a:ea typeface="+mn-ea"/>
                <a:cs typeface="+mn-cs"/>
              </a:rPr>
              <a:t>     </a:t>
            </a:r>
            <a:r>
              <a:rPr lang="en-US" sz="1800" b="1">
                <a:solidFill>
                  <a:schemeClr val="tx2">
                    <a:lumMod val="60000"/>
                    <a:lumOff val="40000"/>
                  </a:schemeClr>
                </a:solidFill>
                <a:ea typeface="+mn-ea"/>
                <a:cs typeface="+mn-cs"/>
              </a:rPr>
              <a:t>____________________________________</a:t>
            </a:r>
            <a:endParaRPr lang="en-US" sz="18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183F0-EE84-47AD-BCD7-8D69A2197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933" y="2590800"/>
            <a:ext cx="4711267" cy="3962400"/>
          </a:xfrm>
        </p:spPr>
        <p:txBody>
          <a:bodyPr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______________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Eliminates up to $150B in federal subsidies to the fossil fuel industry over 10 years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Updates the under-market royalty rates for oil &amp; gas production on federal </a:t>
            </a:r>
            <a:r>
              <a:rPr lang="en-US" sz="2000" b="1" dirty="0">
                <a:latin typeface="Calibri"/>
              </a:rPr>
              <a:t>lands, recoups royalties from offshore drilling in public waters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latin typeface="Calibri"/>
              </a:rPr>
              <a:t>Prohibits taxpayer-funded fossil fuel research &amp; development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Ensures funding for the Black Lung Disability Fund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/>
              <a:t>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00C437-D06B-4C38-A794-0E9C6AEED2CC}"/>
              </a:ext>
            </a:extLst>
          </p:cNvPr>
          <p:cNvSpPr txBox="1"/>
          <p:nvPr/>
        </p:nvSpPr>
        <p:spPr>
          <a:xfrm>
            <a:off x="3657600" y="6535579"/>
            <a:ext cx="3200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>
                <a:solidFill>
                  <a:schemeClr val="bg1"/>
                </a:solidFill>
                <a:effectLst/>
                <a:latin typeface="Lato"/>
              </a:rPr>
              <a:t>Photo by:  Martin Meissner, AP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51339-17F2-41E7-A79B-FBF426906254}"/>
              </a:ext>
            </a:extLst>
          </p:cNvPr>
          <p:cNvSpPr txBox="1"/>
          <p:nvPr/>
        </p:nvSpPr>
        <p:spPr>
          <a:xfrm>
            <a:off x="2004060" y="6553200"/>
            <a:ext cx="25679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>
                    <a:lumMod val="75000"/>
                  </a:schemeClr>
                </a:solidFill>
              </a:rPr>
              <a:t>Photo by: Martin Meissner, 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502DD4-ACAE-4200-A96B-26606562D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26" t="1" r="23034" b="1"/>
          <a:stretch/>
        </p:blipFill>
        <p:spPr>
          <a:xfrm>
            <a:off x="0" y="-15949"/>
            <a:ext cx="3848986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62713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8149C4-C8B0-43AA-862E-6654A12849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52" r="3578"/>
          <a:stretch/>
        </p:blipFill>
        <p:spPr>
          <a:xfrm>
            <a:off x="0" y="10"/>
            <a:ext cx="4267200" cy="6857990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72466-14B1-4DB0-B212-3ACD15B2E440}"/>
              </a:ext>
            </a:extLst>
          </p:cNvPr>
          <p:cNvSpPr txBox="1"/>
          <p:nvPr/>
        </p:nvSpPr>
        <p:spPr>
          <a:xfrm>
            <a:off x="4495800" y="855583"/>
            <a:ext cx="44958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Environmental Justice &amp; Just Transition</a:t>
            </a:r>
            <a:br>
              <a:rPr kumimoji="0" lang="en-US" sz="21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lang="en-US" sz="2700" b="1" i="1">
                <a:ea typeface="+mn-ea"/>
                <a:cs typeface="+mn-cs"/>
              </a:rPr>
              <a:t>10. </a:t>
            </a:r>
            <a:r>
              <a:rPr lang="en-US" sz="2700" b="1">
                <a:ea typeface="+mn-ea"/>
                <a:cs typeface="+mn-cs"/>
              </a:rPr>
              <a:t>Environmental Justice </a:t>
            </a:r>
            <a:br>
              <a:rPr lang="en-US" sz="2700" b="1">
                <a:ea typeface="+mn-ea"/>
                <a:cs typeface="+mn-cs"/>
              </a:rPr>
            </a:br>
            <a:r>
              <a:rPr lang="en-US" sz="2700" b="1">
                <a:ea typeface="+mn-ea"/>
                <a:cs typeface="+mn-cs"/>
              </a:rPr>
              <a:t>for All Act</a:t>
            </a:r>
          </a:p>
          <a:p>
            <a:endParaRPr lang="en-US" sz="1000" b="1">
              <a:solidFill>
                <a:schemeClr val="accent2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600" b="1">
                <a:solidFill>
                  <a:schemeClr val="accent2"/>
                </a:solidFill>
              </a:rPr>
              <a:t>_____________________________________</a:t>
            </a:r>
            <a:endParaRPr lang="en-US" sz="1000" b="1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2924BC-4F10-4298-A239-B44D81BE3248}"/>
              </a:ext>
            </a:extLst>
          </p:cNvPr>
          <p:cNvSpPr txBox="1"/>
          <p:nvPr/>
        </p:nvSpPr>
        <p:spPr>
          <a:xfrm>
            <a:off x="4419600" y="2623509"/>
            <a:ext cx="4572000" cy="4038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Addresses disparities in environmental and public health particularly impacting underserved communities of color</a:t>
            </a:r>
          </a:p>
          <a:p>
            <a:pPr marL="342900" marR="0" lvl="0" indent="-342900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______________</a:t>
            </a:r>
          </a:p>
          <a:p>
            <a:pPr marL="0" marR="0" lvl="0" indent="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Amends Civil Rights Act to allow citizens &amp; communities to seek legal remedies when policies or practices cause a disparate impact</a:t>
            </a:r>
          </a:p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Allocates $75M annually for research &amp; program development to reduce public health disparities</a:t>
            </a:r>
          </a:p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>
                <a:latin typeface="Calibri"/>
              </a:rPr>
              <a:t>Requires federal agencies to consider cumulative health effects</a:t>
            </a:r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Provides economic assistance for fossil fuel-dependent communities and just transition for workers</a:t>
            </a:r>
          </a:p>
        </p:txBody>
      </p:sp>
    </p:spTree>
    <p:extLst>
      <p:ext uri="{BB962C8B-B14F-4D97-AF65-F5344CB8AC3E}">
        <p14:creationId xmlns:p14="http://schemas.microsoft.com/office/powerpoint/2010/main" val="3810615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072466-14B1-4DB0-B212-3ACD15B2E440}"/>
              </a:ext>
            </a:extLst>
          </p:cNvPr>
          <p:cNvSpPr txBox="1"/>
          <p:nvPr/>
        </p:nvSpPr>
        <p:spPr>
          <a:xfrm>
            <a:off x="4343400" y="486995"/>
            <a:ext cx="4648200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kumimoji="0" lang="en-US" sz="21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lang="en-US" b="1" i="1">
                <a:solidFill>
                  <a:srgbClr val="C00000"/>
                </a:solidFill>
                <a:ea typeface="+mn-ea"/>
                <a:cs typeface="+mn-cs"/>
              </a:rPr>
              <a:t>NEW 2021-22 Climate Bill</a:t>
            </a:r>
          </a:p>
          <a:p>
            <a:r>
              <a:rPr lang="en-US" sz="2500" b="1" i="0" kern="1200" spc="-5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International Forest Protection &amp; Crime-Free Supply Chains</a:t>
            </a:r>
            <a:endParaRPr lang="en-US" sz="1000" b="1">
              <a:solidFill>
                <a:schemeClr val="accent2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600" b="1">
                <a:solidFill>
                  <a:srgbClr val="CC9900"/>
                </a:solidFill>
              </a:rPr>
              <a:t>_______________________________________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2924BC-4F10-4298-A239-B44D81BE3248}"/>
              </a:ext>
            </a:extLst>
          </p:cNvPr>
          <p:cNvSpPr txBox="1"/>
          <p:nvPr/>
        </p:nvSpPr>
        <p:spPr>
          <a:xfrm>
            <a:off x="4191000" y="2286000"/>
            <a:ext cx="4800600" cy="442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  <a:ea typeface="+mn-ea"/>
                <a:cs typeface="+mn-cs"/>
              </a:rPr>
              <a:t>The world is losing an area of forest the size of Virginia every year</a:t>
            </a:r>
          </a:p>
          <a:p>
            <a:pPr marR="0" lvl="0" defTabSz="914400" rtl="0" eaLnBrk="1" fontAlgn="auto" latinLnBrk="0" hangingPunct="1">
              <a:lnSpc>
                <a:spcPct val="70000"/>
              </a:lnSpc>
              <a:spcBef>
                <a:spcPts val="600"/>
              </a:spcBef>
              <a:buClrTx/>
              <a:buSzTx/>
              <a:tabLst/>
              <a:defRPr/>
            </a:pPr>
            <a:endParaRPr lang="en-US" b="1"/>
          </a:p>
          <a:p>
            <a:pPr marL="338138" marR="0" lvl="0" indent="-338138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b="1">
                <a:solidFill>
                  <a:srgbClr val="00B800"/>
                </a:solidFill>
              </a:rPr>
              <a:t>Deforestation, of which 90% is illegal, </a:t>
            </a:r>
            <a:r>
              <a:rPr lang="en-US" b="1" i="0">
                <a:solidFill>
                  <a:srgbClr val="00B800"/>
                </a:solidFill>
                <a:effectLst/>
              </a:rPr>
              <a:t>is one of the biggest contributors to climate change and biodiversity loss, and increases human exposure to zoonotic diseases such as Ebola and coronaviruses</a:t>
            </a: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00B8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______________</a:t>
            </a:r>
          </a:p>
          <a:p>
            <a:pPr marL="0" marR="0" lvl="0" indent="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9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Enacts significant trade rules and policy measures to protect the health and well-being of the world’s forests and the people who depend on them</a:t>
            </a:r>
          </a:p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/>
              <a:t>Prevents agricultural commodities produced on illegally-deforested land from entering the U.S. market</a:t>
            </a:r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="1"/>
          </a:p>
          <a:p>
            <a:pPr marL="285750" marR="0" lvl="0" indent="-28575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>
                <a:solidFill>
                  <a:srgbClr val="020202"/>
                </a:solidFill>
              </a:rPr>
              <a:t>P</a:t>
            </a:r>
            <a:r>
              <a:rPr lang="en-US" b="1" i="0">
                <a:solidFill>
                  <a:srgbClr val="020202"/>
                </a:solidFill>
                <a:effectLst/>
              </a:rPr>
              <a:t>rotects indigenous communities from land invasions and violence</a:t>
            </a:r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5F8581-FEC9-46EA-80A3-0EDAC13E2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14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633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818" y="0"/>
            <a:ext cx="7472363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FC32A-CC44-4771-9C84-9193882CD9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4743"/>
          <a:stretch/>
        </p:blipFill>
        <p:spPr>
          <a:xfrm>
            <a:off x="835819" y="10"/>
            <a:ext cx="7472362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42917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75D856-98B6-4403-8087-904CB219B2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68" r="827" b="6109"/>
          <a:stretch/>
        </p:blipFill>
        <p:spPr>
          <a:xfrm>
            <a:off x="0" y="0"/>
            <a:ext cx="9144000" cy="114300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B612073-23C4-4138-B182-7E45EE2778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496445"/>
              </p:ext>
            </p:extLst>
          </p:nvPr>
        </p:nvGraphicFramePr>
        <p:xfrm>
          <a:off x="152400" y="1143000"/>
          <a:ext cx="8915400" cy="546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2421">
                  <a:extLst>
                    <a:ext uri="{9D8B030D-6E8A-4147-A177-3AD203B41FA5}">
                      <a16:colId xmlns:a16="http://schemas.microsoft.com/office/drawing/2014/main" val="1656925312"/>
                    </a:ext>
                  </a:extLst>
                </a:gridCol>
                <a:gridCol w="775252">
                  <a:extLst>
                    <a:ext uri="{9D8B030D-6E8A-4147-A177-3AD203B41FA5}">
                      <a16:colId xmlns:a16="http://schemas.microsoft.com/office/drawing/2014/main" val="3021357957"/>
                    </a:ext>
                  </a:extLst>
                </a:gridCol>
                <a:gridCol w="697727">
                  <a:extLst>
                    <a:ext uri="{9D8B030D-6E8A-4147-A177-3AD203B41FA5}">
                      <a16:colId xmlns:a16="http://schemas.microsoft.com/office/drawing/2014/main" val="309181113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00B050"/>
                        </a:solidFill>
                      </a:endParaRPr>
                    </a:p>
                    <a:p>
                      <a:pPr algn="ctr"/>
                      <a:r>
                        <a:rPr lang="en-US" sz="1400" b="1">
                          <a:solidFill>
                            <a:srgbClr val="00B050"/>
                          </a:solidFill>
                        </a:rPr>
                        <a:t>2020-21 BLL NAME</a:t>
                      </a:r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spc="-40" baseline="0">
                          <a:solidFill>
                            <a:srgbClr val="00B050"/>
                          </a:solidFill>
                          <a:latin typeface="+mj-lt"/>
                        </a:rPr>
                        <a:t>DISTRICT</a:t>
                      </a:r>
                    </a:p>
                    <a:p>
                      <a:pPr algn="ctr"/>
                      <a:r>
                        <a:rPr lang="en-US" sz="1300" b="1" spc="-40" baseline="0">
                          <a:solidFill>
                            <a:srgbClr val="00B050"/>
                          </a:solidFill>
                          <a:latin typeface="+mj-lt"/>
                        </a:rPr>
                        <a:t>VOTES</a:t>
                      </a:r>
                      <a:endParaRPr lang="en-US" sz="1300" spc="-40" baseline="0"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spc="-40" baseline="0">
                          <a:solidFill>
                            <a:srgbClr val="00B050"/>
                          </a:solidFill>
                          <a:latin typeface="+mj-lt"/>
                        </a:rPr>
                        <a:t>GROUP</a:t>
                      </a:r>
                    </a:p>
                    <a:p>
                      <a:pPr algn="ctr"/>
                      <a:r>
                        <a:rPr lang="en-US" sz="1300" b="1" spc="-40" baseline="0">
                          <a:solidFill>
                            <a:srgbClr val="00B050"/>
                          </a:solidFill>
                          <a:latin typeface="+mj-lt"/>
                        </a:rPr>
                        <a:t>VOTES</a:t>
                      </a:r>
                      <a:endParaRPr lang="en-US" sz="1300" spc="-40" baseline="0"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004769"/>
                  </a:ext>
                </a:extLst>
              </a:tr>
              <a:tr h="4900201">
                <a:tc>
                  <a:txBody>
                    <a:bodyPr/>
                    <a:lstStyle/>
                    <a:p>
                      <a:pPr marL="55563" indent="0">
                        <a:lnSpc>
                          <a:spcPct val="11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500" b="1" i="1">
                          <a:solidFill>
                            <a:srgbClr val="00B050"/>
                          </a:solidFill>
                        </a:rPr>
                        <a:t>Materials</a:t>
                      </a:r>
                    </a:p>
                    <a:p>
                      <a:pPr marL="55563" indent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   1. Break Free from Plastic Pollution Act of 2020 (H.R. 5845-2020) </a:t>
                      </a:r>
                    </a:p>
                    <a:p>
                      <a:pPr marL="55563" indent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>
                          <a:solidFill>
                            <a:schemeClr val="tx1"/>
                          </a:solidFill>
                        </a:rPr>
                        <a:t>   2. American </a:t>
                      </a:r>
                      <a:r>
                        <a:rPr lang="en-US" sz="1500" b="1" spc="-20" baseline="0">
                          <a:solidFill>
                            <a:schemeClr val="tx1"/>
                          </a:solidFill>
                        </a:rPr>
                        <a:t>Innovation &amp; Manufacturing </a:t>
                      </a:r>
                      <a:r>
                        <a:rPr lang="en-US" sz="1500" b="1" spc="-40" baseline="0">
                          <a:solidFill>
                            <a:schemeClr val="tx1"/>
                          </a:solidFill>
                        </a:rPr>
                        <a:t>Leadership Act of 2020 (H.R. 5544 – 2020)</a:t>
                      </a:r>
                      <a:r>
                        <a:rPr lang="en-US" sz="1500" b="1" spc="-20" baseline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sz="1500" b="1" i="1">
                          <a:solidFill>
                            <a:srgbClr val="FF0000"/>
                          </a:solidFill>
                        </a:rPr>
                        <a:t>PASSED! </a:t>
                      </a:r>
                      <a:endParaRPr lang="en-US" sz="1500" b="1" spc="-20" baseline="0">
                        <a:solidFill>
                          <a:schemeClr val="tx1"/>
                        </a:solidFill>
                      </a:endParaRPr>
                    </a:p>
                    <a:p>
                      <a:pPr marL="55563" indent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1"/>
                        <a:t>   3. </a:t>
                      </a:r>
                      <a:r>
                        <a:rPr lang="en-US" sz="1500" b="1" spc="-20" baseline="0"/>
                        <a:t>Protect America’s Children from Toxic Pesticide Act of 2020 (H.R. 7940 – 2020) </a:t>
                      </a:r>
                    </a:p>
                    <a:p>
                      <a:pPr marL="55563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i="1">
                        <a:solidFill>
                          <a:srgbClr val="00B050"/>
                        </a:solidFill>
                      </a:endParaRPr>
                    </a:p>
                    <a:p>
                      <a:pPr marL="55563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1">
                          <a:solidFill>
                            <a:srgbClr val="00B050"/>
                          </a:solidFill>
                        </a:rPr>
                        <a:t>Agriculture &amp; Land Preservation / Forests and Wetlands </a:t>
                      </a:r>
                    </a:p>
                    <a:p>
                      <a:pPr marL="55563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1">
                          <a:solidFill>
                            <a:srgbClr val="00B050"/>
                          </a:solidFill>
                        </a:rPr>
                        <a:t>   </a:t>
                      </a:r>
                      <a:r>
                        <a:rPr lang="en-US" sz="1500" b="1"/>
                        <a:t>4. Farm System Reform Act of 2020  (S.3221 – H.R.6718 – 2020	 </a:t>
                      </a:r>
                    </a:p>
                    <a:p>
                      <a:pPr marL="55563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/>
                        <a:t>   5. Food &amp; Agribusiness Merger Moratorium Act (S.3404 – H.R.6800 - 2018) </a:t>
                      </a:r>
                    </a:p>
                    <a:p>
                      <a:pPr marL="55563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/>
                        <a:t>   6. Climate Stewardship Act (S.2454 – H.R.4269 – 2019)	             	</a:t>
                      </a:r>
                    </a:p>
                    <a:p>
                      <a:pPr marL="55563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/>
                        <a:t>   7. Agriculture Resilience Act (H.R. 5861 – 2020) </a:t>
                      </a:r>
                    </a:p>
                    <a:p>
                      <a:pPr marL="55563" marR="0" lvl="0" indent="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/>
                    </a:p>
                    <a:p>
                      <a:pPr marL="555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5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Fossil Fuel </a:t>
                      </a:r>
                      <a:r>
                        <a:rPr kumimoji="0" lang="en-US" sz="15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8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Management</a:t>
                      </a:r>
                    </a:p>
                    <a:p>
                      <a:pPr marL="555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8. Fracking Ban Act (S. 3247 – H.R.5857 – 2019)			</a:t>
                      </a:r>
                      <a:r>
                        <a:rPr lang="en-US" sz="1500" b="1"/>
                        <a:t> </a:t>
                      </a:r>
                    </a:p>
                    <a:p>
                      <a:pPr marL="555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500" b="1"/>
                        <a:t>   9. End Polluter Welfare Act of 2020 (H.R. 7781 – 2020)</a:t>
                      </a:r>
                    </a:p>
                    <a:p>
                      <a:pPr marL="555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1"/>
                    </a:p>
                    <a:p>
                      <a:pPr marL="555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5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Environmental Justice and Just Transition</a:t>
                      </a:r>
                    </a:p>
                    <a:p>
                      <a:pPr marL="555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5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kumimoji="0" lang="en-US" sz="1500" b="1" i="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10. Environmental Justice For All Act (H.R.5986 – 2020)</a:t>
                      </a:r>
                    </a:p>
                    <a:p>
                      <a:pPr marL="555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200" b="1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555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500" b="1" i="1" spc="-20" baseline="0">
                          <a:solidFill>
                            <a:srgbClr val="00B800"/>
                          </a:solidFill>
                        </a:rPr>
                        <a:t>NEW 2021-22 Climate Bill</a:t>
                      </a:r>
                    </a:p>
                    <a:p>
                      <a:pPr marL="555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500" b="1" i="1" spc="-20" baseline="0">
                          <a:solidFill>
                            <a:srgbClr val="00B800"/>
                          </a:solidFill>
                        </a:rPr>
                        <a:t>  </a:t>
                      </a:r>
                      <a:r>
                        <a:rPr lang="en-US" sz="1500" b="1" i="0" spc="-20" baseline="0">
                          <a:solidFill>
                            <a:schemeClr val="tx1"/>
                          </a:solidFill>
                        </a:rPr>
                        <a:t>International Forest Protection &amp;</a:t>
                      </a:r>
                      <a:r>
                        <a:rPr lang="en-US" sz="1500" b="1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00" b="1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Crime-Free Supply Chain (Temporary Name, Not Yet Filed)</a:t>
                      </a:r>
                      <a:r>
                        <a:rPr lang="en-US" sz="1500" b="1" i="1" spc="-20" baseline="0">
                          <a:solidFill>
                            <a:srgbClr val="00B800"/>
                          </a:solidFill>
                        </a:rPr>
                        <a:t> </a:t>
                      </a:r>
                    </a:p>
                    <a:p>
                      <a:pPr marL="555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500" b="1" i="1" spc="-20" baseline="0">
                          <a:solidFill>
                            <a:srgbClr val="00B800"/>
                          </a:solidFill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endParaRPr lang="en-US" sz="150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/>
                        <a:t>86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/>
                        <a:t>15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endParaRPr lang="en-US" sz="1200"/>
                    </a:p>
                    <a:p>
                      <a:pPr>
                        <a:lnSpc>
                          <a:spcPct val="110000"/>
                        </a:lnSpc>
                      </a:pPr>
                      <a:endParaRPr lang="en-US" sz="150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/>
                        <a:t>17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/>
                        <a:t>17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/>
                        <a:t>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/>
                        <a:t>22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1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/>
                        <a:t>21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/>
                        <a:t>16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1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/>
                        <a:t>64</a:t>
                      </a:r>
                    </a:p>
                    <a:p>
                      <a:pPr>
                        <a:lnSpc>
                          <a:spcPct val="110000"/>
                        </a:lnSpc>
                      </a:pPr>
                      <a:endParaRPr lang="en-US" sz="17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endParaRPr lang="en-US" sz="1500"/>
                    </a:p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sz="1500" b="1"/>
                        <a:t>501</a:t>
                      </a:r>
                    </a:p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sz="1500" b="1"/>
                        <a:t>6</a:t>
                      </a:r>
                    </a:p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sz="1500" b="1"/>
                        <a:t>25</a:t>
                      </a:r>
                    </a:p>
                    <a:p>
                      <a:pPr algn="ctr">
                        <a:lnSpc>
                          <a:spcPct val="110000"/>
                        </a:lnSpc>
                      </a:pPr>
                      <a:endParaRPr lang="en-US" sz="1200" b="1"/>
                    </a:p>
                    <a:p>
                      <a:pPr algn="ctr">
                        <a:lnSpc>
                          <a:spcPct val="110000"/>
                        </a:lnSpc>
                      </a:pPr>
                      <a:endParaRPr lang="en-US" sz="1500" b="1"/>
                    </a:p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sz="1500" b="1"/>
                        <a:t>16</a:t>
                      </a:r>
                    </a:p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sz="1500" b="1"/>
                        <a:t>241</a:t>
                      </a:r>
                    </a:p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sz="1500" b="1"/>
                        <a:t>80</a:t>
                      </a:r>
                    </a:p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sz="1500" b="1"/>
                        <a:t>47</a:t>
                      </a:r>
                    </a:p>
                    <a:p>
                      <a:pPr algn="ctr">
                        <a:lnSpc>
                          <a:spcPct val="110000"/>
                        </a:lnSpc>
                      </a:pPr>
                      <a:endParaRPr lang="en-US" sz="1200" b="1"/>
                    </a:p>
                    <a:p>
                      <a:pPr algn="ctr">
                        <a:lnSpc>
                          <a:spcPct val="110000"/>
                        </a:lnSpc>
                      </a:pPr>
                      <a:endParaRPr lang="en-US" sz="1500" b="1"/>
                    </a:p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sz="1500" b="1"/>
                        <a:t>568</a:t>
                      </a:r>
                    </a:p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sz="1500" b="1"/>
                        <a:t>0</a:t>
                      </a:r>
                    </a:p>
                    <a:p>
                      <a:pPr algn="ctr">
                        <a:lnSpc>
                          <a:spcPct val="110000"/>
                        </a:lnSpc>
                      </a:pPr>
                      <a:endParaRPr lang="en-US" sz="1500" b="1"/>
                    </a:p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US" sz="1500" b="1"/>
                        <a:t>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25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6785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0F2FAE-6B68-48AC-813A-D5A6479159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32781" t="28049" r="4784"/>
          <a:stretch/>
        </p:blipFill>
        <p:spPr>
          <a:xfrm>
            <a:off x="-1635" y="0"/>
            <a:ext cx="353964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7E15CC-4B91-4CE1-95E9-828471FB1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0" y="457207"/>
            <a:ext cx="4953000" cy="1142975"/>
          </a:xfrm>
        </p:spPr>
        <p:txBody>
          <a:bodyPr anchor="b">
            <a:normAutofit fontScale="90000"/>
          </a:bodyPr>
          <a:lstStyle/>
          <a:p>
            <a:pPr marL="285750" lvl="0" indent="-285750" algn="l">
              <a:spcBef>
                <a:spcPts val="0"/>
              </a:spcBef>
              <a:defRPr/>
            </a:pPr>
            <a:r>
              <a:rPr lang="en-US" sz="2800" b="1" i="1">
                <a:ea typeface="+mn-ea"/>
                <a:cs typeface="+mn-cs"/>
              </a:rPr>
              <a:t>    </a:t>
            </a:r>
            <a:r>
              <a:rPr kumimoji="0" lang="en-US" sz="2000" b="1" i="1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Materials</a:t>
            </a:r>
            <a:br>
              <a:rPr lang="en-US" sz="2800" b="1" i="1">
                <a:ea typeface="+mn-ea"/>
                <a:cs typeface="+mn-cs"/>
              </a:rPr>
            </a:br>
            <a:r>
              <a:rPr lang="en-US" sz="2800" b="1" i="1">
                <a:ea typeface="+mn-ea"/>
                <a:cs typeface="+mn-cs"/>
              </a:rPr>
              <a:t>1.  </a:t>
            </a:r>
            <a:r>
              <a:rPr lang="en-US" sz="2800" b="1">
                <a:ea typeface="+mn-ea"/>
                <a:cs typeface="+mn-cs"/>
              </a:rPr>
              <a:t>Break Free from Plastics Pollution Act of 2020</a:t>
            </a: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183F0-EE84-47AD-BCD7-8D69A2197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0" y="1981207"/>
            <a:ext cx="4953000" cy="4724392"/>
          </a:xfrm>
        </p:spPr>
        <p:txBody>
          <a:bodyPr>
            <a:normAutofit fontScale="55000" lnSpcReduction="20000"/>
          </a:bodyPr>
          <a:lstStyle/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92% of plastic waste in America is never recycled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srgbClr val="00B8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Plastic industry warms the planet at twice the rate of airline industry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______________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Holds corporations responsible for cleaning up plastic pollution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Reduces &amp; bans single-use non-recyclable plastic products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Establishes a nationwide 10¢ bottle return refund program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Halts construction on all new plastic-polluting facilities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Prevents plastic waste from being shipped to </a:t>
            </a:r>
          </a:p>
          <a:p>
            <a:pPr marL="0" marR="0" lvl="0" indent="284163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developing countries</a:t>
            </a:r>
          </a:p>
          <a:p>
            <a:pPr>
              <a:lnSpc>
                <a:spcPct val="90000"/>
              </a:lnSpc>
            </a:pPr>
            <a:endParaRPr lang="en-US" sz="13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EF87A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482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C1A18-E360-4BFB-B4C1-B318DCF0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533402"/>
            <a:ext cx="5334000" cy="13715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174625" algn="l">
              <a:lnSpc>
                <a:spcPct val="90000"/>
              </a:lnSpc>
            </a:pPr>
            <a:r>
              <a:rPr kumimoji="0" lang="en-US" sz="1800" b="1" i="1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Materials </a:t>
            </a:r>
            <a:br>
              <a:rPr kumimoji="0" lang="en-US" sz="2800" b="1" i="1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2500" b="1" i="0" u="none" strike="noStrike" cap="none" spc="-40" normalizeH="0" noProof="0">
                <a:ln>
                  <a:noFill/>
                </a:ln>
                <a:effectLst/>
                <a:uLnTx/>
                <a:uFillTx/>
              </a:rPr>
              <a:t>2. </a:t>
            </a:r>
            <a:r>
              <a:rPr kumimoji="0" lang="en-US" sz="2500" b="1" i="0" u="none" strike="noStrike" cap="none" normalizeH="0" noProof="0">
                <a:ln>
                  <a:noFill/>
                </a:ln>
                <a:effectLst/>
                <a:uLnTx/>
                <a:uFillTx/>
              </a:rPr>
              <a:t>American</a:t>
            </a:r>
            <a:r>
              <a:rPr kumimoji="0" lang="en-US" sz="2500" b="1" i="0" u="none" strike="noStrike" cap="none" spc="-40" normalizeH="0" noProof="0">
                <a:ln>
                  <a:noFill/>
                </a:ln>
                <a:effectLst/>
                <a:uLnTx/>
                <a:uFillTx/>
              </a:rPr>
              <a:t> Innovation &amp; Manufacturing Leadership </a:t>
            </a:r>
            <a:r>
              <a:rPr kumimoji="0" lang="en-US" sz="2500" b="1" i="0" u="none" strike="noStrike" cap="none" spc="-40" normalizeH="0" baseline="0" noProof="0">
                <a:ln>
                  <a:noFill/>
                </a:ln>
                <a:effectLst/>
                <a:uLnTx/>
                <a:uFillTx/>
              </a:rPr>
              <a:t>(AIM) Act</a:t>
            </a:r>
            <a:endParaRPr lang="en-US" sz="3600" spc="-4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306E4-35C4-4359-AE26-6C4B8BBEA7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4073" y="2362200"/>
            <a:ext cx="5038927" cy="411480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404813" marR="0" lvl="0" indent="-34925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900" b="1" i="0" u="none" strike="noStrike" cap="none" spc="0" normalizeH="0" baseline="0" noProof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</a:rPr>
              <a:t>Targets hydrofluorocarbons (HFCs), the industrial gas widely used in refrigeration, air-conditioning and building insulation</a:t>
            </a:r>
          </a:p>
          <a:p>
            <a:pPr marL="55563" marR="0" lvl="0" indent="0" fontAlgn="auto">
              <a:lnSpc>
                <a:spcPct val="90000"/>
              </a:lnSpc>
              <a:spcBef>
                <a:spcPts val="0"/>
              </a:spcBef>
              <a:buClrTx/>
              <a:buSzTx/>
              <a:buNone/>
              <a:tabLst/>
              <a:defRPr/>
            </a:pPr>
            <a:endParaRPr kumimoji="0" lang="en-US" sz="1900" b="1" i="0" u="none" strike="noStrike" cap="none" spc="0" normalizeH="0" baseline="0" noProof="0">
              <a:ln>
                <a:noFill/>
              </a:ln>
              <a:solidFill>
                <a:srgbClr val="00B800"/>
              </a:solidFill>
              <a:effectLst/>
              <a:uLnTx/>
              <a:uFillTx/>
            </a:endParaRPr>
          </a:p>
          <a:p>
            <a:pPr marL="400050" marR="0" lvl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1" i="1" u="none" strike="noStrike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PASSED!</a:t>
            </a:r>
            <a:r>
              <a:rPr kumimoji="0" lang="en-US" sz="2200" b="1" u="none" strike="noStrike" cap="none" spc="0" normalizeH="0" baseline="0" noProof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</a:rPr>
              <a:t> </a:t>
            </a:r>
            <a:r>
              <a:rPr kumimoji="0" lang="en-US" sz="1900" b="1" u="none" strike="noStrike" cap="none" spc="0" normalizeH="0" baseline="0" noProof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</a:rPr>
              <a:t>as part of the end-of-year, omnimbus legislation that became law on December 27, 2020</a:t>
            </a:r>
          </a:p>
          <a:p>
            <a:pPr marL="400050" marR="0" lvl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900" b="1" u="none" strike="noStrike" cap="none" spc="0" normalizeH="0" baseline="0" noProof="0">
              <a:ln>
                <a:noFill/>
              </a:ln>
              <a:solidFill>
                <a:srgbClr val="00B800"/>
              </a:solidFill>
              <a:effectLst/>
              <a:uLnTx/>
              <a:uFillTx/>
            </a:endParaRP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kumimoji="0" lang="en-US" sz="19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______________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900" b="1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9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85% reduction in manufacturing and import of HFCs by 2036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900" b="1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9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Instructs EPA to implement leak prevention and disposal requirements to manage existing products using HFCs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900" b="1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9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Creates 33,000 manufacturing jobs and 2.5M industry jobs by 2027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1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indent="-228600">
              <a:lnSpc>
                <a:spcPct val="90000"/>
              </a:lnSpc>
            </a:pPr>
            <a:endParaRPr lang="en-US" sz="16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37074F-0126-416E-9D01-D672A114555D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12529" t="-1" r="31524" b="-1"/>
          <a:stretch/>
        </p:blipFill>
        <p:spPr bwMode="auto">
          <a:xfrm>
            <a:off x="-228600" y="6106"/>
            <a:ext cx="3724657" cy="6857990"/>
          </a:xfrm>
          <a:prstGeom prst="rect">
            <a:avLst/>
          </a:prstGeom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CAA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478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E15CC-4B91-4CE1-95E9-828471FB1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123331"/>
          </a:xfrm>
        </p:spPr>
        <p:txBody>
          <a:bodyPr anchor="b">
            <a:normAutofit/>
          </a:bodyPr>
          <a:lstStyle/>
          <a:p>
            <a:pPr marL="285750" lvl="0" indent="-285750" algn="l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100" b="1" i="1">
                <a:ea typeface="+mn-ea"/>
                <a:cs typeface="+mn-cs"/>
              </a:rPr>
              <a:t>     </a:t>
            </a:r>
            <a:r>
              <a:rPr lang="en-US" sz="1900" b="1" i="1">
                <a:ea typeface="+mn-ea"/>
                <a:cs typeface="+mn-cs"/>
              </a:rPr>
              <a:t>Materials</a:t>
            </a:r>
            <a:br>
              <a:rPr lang="en-US" sz="2100" b="1" i="1">
                <a:ea typeface="+mn-ea"/>
                <a:cs typeface="+mn-cs"/>
              </a:rPr>
            </a:br>
            <a:r>
              <a:rPr lang="en-US" sz="2400" b="1" i="1">
                <a:latin typeface="+mn-lt"/>
                <a:ea typeface="+mn-ea"/>
                <a:cs typeface="+mn-cs"/>
              </a:rPr>
              <a:t>3. </a:t>
            </a:r>
            <a:r>
              <a:rPr lang="en-US" sz="2400" b="1">
                <a:latin typeface="+mn-lt"/>
                <a:ea typeface="+mn-ea"/>
                <a:cs typeface="+mn-cs"/>
              </a:rPr>
              <a:t>Protect America’s Children from Toxic Pesticides Act of 2020</a:t>
            </a:r>
            <a:endParaRPr lang="en-US" sz="240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183F0-EE84-47AD-BCD7-8D69A2197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362209"/>
            <a:ext cx="5267527" cy="4267185"/>
          </a:xfrm>
        </p:spPr>
        <p:txBody>
          <a:bodyPr>
            <a:normAutofit fontScale="70000" lnSpcReduction="20000"/>
          </a:bodyPr>
          <a:lstStyle/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B8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U.S. uses over a billion pounds of pesticides annually, </a:t>
            </a:r>
            <a:r>
              <a:rPr lang="en-US" sz="3500" b="1">
                <a:solidFill>
                  <a:srgbClr val="00B800"/>
                </a:solidFill>
                <a:latin typeface="Calibri"/>
              </a:rPr>
              <a:t>nearly a fifth of all pesticides used in the world</a:t>
            </a:r>
            <a:endParaRPr kumimoji="0" lang="en-US" sz="3500" b="1" i="0" u="none" strike="noStrike" kern="1200" cap="none" spc="0" normalizeH="0" baseline="0" noProof="0">
              <a:ln>
                <a:noFill/>
              </a:ln>
              <a:solidFill>
                <a:srgbClr val="00B8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35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_____________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5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Bans some of the most harmful pesticides that are </a:t>
            </a:r>
            <a:r>
              <a:rPr lang="en-US" sz="3500" b="1">
                <a:latin typeface="Calibri"/>
              </a:rPr>
              <a:t>still in use</a:t>
            </a:r>
            <a:endParaRPr kumimoji="0" lang="en-US" sz="35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2575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5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2575" marR="0" lvl="0" indent="-282575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500" b="1" i="0" u="none" strike="noStrike" kern="1200" cap="none" spc="-40" normalizeH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Suspends pesticides deemed unsafe in Canada &amp; EU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5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Protects frontline communities impacted by pesticide exposure &amp; empowers them to take action</a:t>
            </a:r>
          </a:p>
          <a:p>
            <a:pPr>
              <a:lnSpc>
                <a:spcPct val="90000"/>
              </a:lnSpc>
            </a:pPr>
            <a:endParaRPr lang="en-US" sz="1300"/>
          </a:p>
        </p:txBody>
      </p:sp>
      <p:pic>
        <p:nvPicPr>
          <p:cNvPr id="4" name="Picture 3" descr="A tractor working in a plantation&#10;&#10;Description automatically generated with low confidence">
            <a:extLst>
              <a:ext uri="{FF2B5EF4-FFF2-40B4-BE49-F238E27FC236}">
                <a16:creationId xmlns:a16="http://schemas.microsoft.com/office/drawing/2014/main" id="{AFEF77B7-011B-4507-8C81-F5C838993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80" r="32170" b="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48A6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543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C1A18-E360-4BFB-B4C1-B318DCF0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0471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231775" algn="l">
              <a:lnSpc>
                <a:spcPct val="90000"/>
              </a:lnSpc>
            </a:pPr>
            <a:r>
              <a:rPr kumimoji="0" lang="en-US" sz="1800" b="1" i="1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Agriculture and  Land Preservation</a:t>
            </a:r>
            <a:br>
              <a:rPr kumimoji="0" lang="en-US" sz="2800" b="1" i="1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28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4. Farm System Reform Act</a:t>
            </a: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306E4-35C4-4359-AE26-6C4B8BBEA7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4073" y="1981200"/>
            <a:ext cx="4939868" cy="4648198"/>
          </a:xfrm>
        </p:spPr>
        <p:txBody>
          <a:bodyPr vert="horz" lIns="91440" tIns="45720" rIns="91440" bIns="45720" rtlCol="0">
            <a:normAutofit/>
          </a:bodyPr>
          <a:lstStyle/>
          <a:p>
            <a:pPr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700" b="1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457200"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cap="none" spc="0" normalizeH="0" baseline="0" noProof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</a:rPr>
              <a:t>Targets large concentrated animal feeding operations (CAFOs) which produce enormous amounts of waste and harmful pollution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kumimoji="0" lang="en-US" sz="20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______________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1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284163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7663" algn="l"/>
              </a:tabLst>
              <a:defRPr/>
            </a:pPr>
            <a:r>
              <a:rPr kumimoji="0" lang="en-US" sz="20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Phases out factory farm CAFOs by 2040</a:t>
            </a:r>
          </a:p>
          <a:p>
            <a:pPr marL="284163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7663" algn="l"/>
              </a:tabLst>
              <a:defRPr/>
            </a:pPr>
            <a:endParaRPr kumimoji="0" lang="en-US" sz="2000" b="1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284163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7663" algn="l"/>
              </a:tabLst>
              <a:defRPr/>
            </a:pPr>
            <a:r>
              <a:rPr kumimoji="0" lang="en-US" sz="20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Halts new construction and expansion of </a:t>
            </a:r>
          </a:p>
          <a:p>
            <a:pPr marL="284163"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347663" algn="l"/>
              </a:tabLst>
              <a:defRPr/>
            </a:pPr>
            <a:r>
              <a:rPr kumimoji="0" lang="en-US" sz="20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large CAFOs</a:t>
            </a:r>
          </a:p>
          <a:p>
            <a:pPr marL="284163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7663" algn="l"/>
              </a:tabLst>
              <a:defRPr/>
            </a:pPr>
            <a:endParaRPr kumimoji="0" lang="en-US" sz="2000" b="1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284163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347663" algn="l"/>
              </a:tabLst>
              <a:defRPr/>
            </a:pPr>
            <a:r>
              <a:rPr lang="en-US" sz="2000" b="1"/>
              <a:t>Invests $100B over 10 years for a just </a:t>
            </a:r>
          </a:p>
          <a:p>
            <a:pPr marL="284163"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>
                <a:tab pos="347663" algn="l"/>
              </a:tabLst>
              <a:defRPr/>
            </a:pPr>
            <a:r>
              <a:rPr lang="en-US" sz="2000" b="1"/>
              <a:t>transition to regenerative farming practices</a:t>
            </a:r>
            <a:endParaRPr kumimoji="0" lang="en-US" sz="2000" b="1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700" b="1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700" b="1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indent="-228600">
              <a:lnSpc>
                <a:spcPct val="90000"/>
              </a:lnSpc>
            </a:pPr>
            <a:endParaRPr lang="en-US" sz="1700"/>
          </a:p>
        </p:txBody>
      </p:sp>
      <p:pic>
        <p:nvPicPr>
          <p:cNvPr id="6" name="Content Placeholder 5" descr="Aerial photo of a concentrated animal feeding operation near Denton, Maryland, permitted to hold nearly 300,000 chickens. Nearby residents worry about pollution. ">
            <a:extLst>
              <a:ext uri="{FF2B5EF4-FFF2-40B4-BE49-F238E27FC236}">
                <a16:creationId xmlns:a16="http://schemas.microsoft.com/office/drawing/2014/main" id="{C57B5AA3-226C-4F17-878A-F8D402D2273D}"/>
              </a:ext>
            </a:extLst>
          </p:cNvPr>
          <p:cNvPicPr>
            <a:picLocks noGrp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9" r="39990"/>
          <a:stretch/>
        </p:blipFill>
        <p:spPr bwMode="auto">
          <a:xfrm>
            <a:off x="20" y="10"/>
            <a:ext cx="3476673" cy="6857990"/>
          </a:xfrm>
          <a:prstGeom prst="rect">
            <a:avLst/>
          </a:prstGeom>
          <a:noFill/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2C5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E531833-D916-4D24-B7F1-403470202748}"/>
              </a:ext>
            </a:extLst>
          </p:cNvPr>
          <p:cNvSpPr txBox="1"/>
          <p:nvPr/>
        </p:nvSpPr>
        <p:spPr>
          <a:xfrm>
            <a:off x="990600" y="6550968"/>
            <a:ext cx="23622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900" b="0" i="0">
                <a:solidFill>
                  <a:schemeClr val="bg2">
                    <a:lumMod val="75000"/>
                  </a:schemeClr>
                </a:solidFill>
                <a:effectLst/>
              </a:rPr>
              <a:t>Joe Wertz/Center for Public Integrity</a:t>
            </a:r>
            <a:endParaRPr lang="en-US" sz="90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595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C1A18-E360-4BFB-B4C1-B318DCF0A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700" y="629268"/>
            <a:ext cx="4853240" cy="11233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kumimoji="0" lang="en-US" sz="1800" b="1" i="1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Agriculture and  Land Preservation</a:t>
            </a:r>
            <a:br>
              <a:rPr kumimoji="0" lang="en-US" sz="2400" b="1" i="1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</a:br>
            <a:r>
              <a:rPr kumimoji="0" lang="en-US" sz="24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5. Food &amp; Agribusiness Merger  Moratorium Act</a:t>
            </a:r>
            <a:endParaRPr lang="en-US" sz="2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306E4-35C4-4359-AE26-6C4B8BBEA7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4073" y="2314807"/>
            <a:ext cx="4939867" cy="431459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 marR="0" lvl="0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cap="none" spc="0" normalizeH="0" baseline="0" noProof="0">
                <a:ln>
                  <a:noFill/>
                </a:ln>
                <a:solidFill>
                  <a:srgbClr val="00B800"/>
                </a:solidFill>
                <a:effectLst/>
                <a:uLnTx/>
                <a:uFillTx/>
              </a:rPr>
              <a:t>Four beef companies produce 85% of beef in America; four corporations control nearly 90% of U.S. grain market</a:t>
            </a:r>
          </a:p>
          <a:p>
            <a:pPr marL="457200"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b="1">
                <a:solidFill>
                  <a:srgbClr val="00B800"/>
                </a:solidFill>
              </a:rPr>
              <a:t>The share a farmer gets from each retail dollar has fallen from 41¢ in 1950 to 15¢ currently</a:t>
            </a:r>
          </a:p>
          <a:p>
            <a:pPr marL="0" indent="0" algn="ctr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kumimoji="0" lang="en-US" sz="20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______________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1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Immediately halts corporate consolidation within farming industry, food and beverage manufacturing, and grocery retail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1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Establishes a commission to investigate impact of hyper consolidation within these markets</a:t>
            </a: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700" b="1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700" b="1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indent="-228600">
              <a:lnSpc>
                <a:spcPct val="90000"/>
              </a:lnSpc>
            </a:pPr>
            <a:endParaRPr lang="en-US" sz="17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9375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296B7F-975D-4E1C-92A1-E0D29DB52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57" t="-691" r="18866" b="691"/>
          <a:stretch/>
        </p:blipFill>
        <p:spPr bwMode="auto">
          <a:xfrm>
            <a:off x="-152400" y="-53489"/>
            <a:ext cx="3732394" cy="691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605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072466-14B1-4DB0-B212-3ACD15B2E440}"/>
              </a:ext>
            </a:extLst>
          </p:cNvPr>
          <p:cNvSpPr txBox="1"/>
          <p:nvPr/>
        </p:nvSpPr>
        <p:spPr>
          <a:xfrm>
            <a:off x="4495800" y="533400"/>
            <a:ext cx="42672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>
                <a:ea typeface="+mn-ea"/>
                <a:cs typeface="+mn-cs"/>
              </a:rPr>
              <a:t>Agriculture and Land Preservation</a:t>
            </a:r>
            <a:br>
              <a:rPr lang="en-US" sz="2800" b="1" i="1">
                <a:ea typeface="+mn-ea"/>
                <a:cs typeface="+mn-cs"/>
              </a:rPr>
            </a:br>
            <a:r>
              <a:rPr lang="en-US" sz="2800" b="1" i="1">
                <a:ea typeface="+mn-ea"/>
                <a:cs typeface="+mn-cs"/>
              </a:rPr>
              <a:t>6. </a:t>
            </a:r>
            <a:r>
              <a:rPr lang="en-US" sz="2800" b="1">
                <a:ea typeface="+mn-ea"/>
                <a:cs typeface="+mn-cs"/>
              </a:rPr>
              <a:t>Climate Stewardship Act</a:t>
            </a:r>
          </a:p>
          <a:p>
            <a:endParaRPr lang="en-US" sz="1000" b="1">
              <a:solidFill>
                <a:schemeClr val="accent2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000" b="1">
                <a:solidFill>
                  <a:srgbClr val="00CC66"/>
                </a:solidFill>
              </a:rPr>
              <a:t>__________________________________________________________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2924BC-4F10-4298-A239-B44D81BE3248}"/>
              </a:ext>
            </a:extLst>
          </p:cNvPr>
          <p:cNvSpPr txBox="1"/>
          <p:nvPr/>
        </p:nvSpPr>
        <p:spPr>
          <a:xfrm>
            <a:off x="4267200" y="1676400"/>
            <a:ext cx="4724400" cy="479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Funds &amp; expands existing federal programs to reduce or offset </a:t>
            </a:r>
            <a:r>
              <a:rPr kumimoji="0" lang="en-US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one-third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of agricultural emissions by 2025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3088" lvl="1" indent="-17462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Provides technical assistance to help farms incorporate climate stewardship practices</a:t>
            </a:r>
          </a:p>
          <a:p>
            <a:pPr marL="573088" lvl="1" indent="-174625">
              <a:lnSpc>
                <a:spcPct val="9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b="1">
                <a:latin typeface="Calibri"/>
              </a:rPr>
              <a:t>Incorporates grant funding for clean on-farm energy</a:t>
            </a:r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Plants 16 billion trees, including 400 million in urban areas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Restores and protects 2 million acres of essential coastal wetlands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Invests in regional food systems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804317E-A1C2-4BEC-BF5C-2FE375122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-3205" r="-2021" b="13076"/>
          <a:stretch/>
        </p:blipFill>
        <p:spPr bwMode="auto">
          <a:xfrm>
            <a:off x="11084" y="3429000"/>
            <a:ext cx="3976817" cy="342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670E33-DE4E-44B5-963C-5806BFA98FD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3" t="3653" r="15546" b="8236"/>
          <a:stretch/>
        </p:blipFill>
        <p:spPr bwMode="auto">
          <a:xfrm>
            <a:off x="-14417" y="0"/>
            <a:ext cx="3900618" cy="3581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DB072F-B490-4EBA-A8C7-2BE36FDF8879}"/>
              </a:ext>
            </a:extLst>
          </p:cNvPr>
          <p:cNvSpPr txBox="1"/>
          <p:nvPr/>
        </p:nvSpPr>
        <p:spPr>
          <a:xfrm>
            <a:off x="2819400" y="3350568"/>
            <a:ext cx="1143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2"/>
                </a:solidFill>
              </a:rPr>
              <a:t>Remy Schneider</a:t>
            </a:r>
          </a:p>
        </p:txBody>
      </p:sp>
    </p:spTree>
    <p:extLst>
      <p:ext uri="{BB962C8B-B14F-4D97-AF65-F5344CB8AC3E}">
        <p14:creationId xmlns:p14="http://schemas.microsoft.com/office/powerpoint/2010/main" val="3757296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E15CC-4B91-4CE1-95E9-828471FB1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8632" y="629267"/>
            <a:ext cx="5125368" cy="1275734"/>
          </a:xfrm>
        </p:spPr>
        <p:txBody>
          <a:bodyPr>
            <a:normAutofit/>
          </a:bodyPr>
          <a:lstStyle/>
          <a:p>
            <a:pPr marL="285750" lvl="0" indent="-285750" algn="l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600" b="1" i="1">
                <a:ea typeface="+mn-ea"/>
                <a:cs typeface="+mn-cs"/>
              </a:rPr>
              <a:t>   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Agriculture and  Land Preservation</a:t>
            </a:r>
            <a:br>
              <a:rPr lang="en-US" sz="2600" b="1" i="1">
                <a:ea typeface="+mn-ea"/>
                <a:cs typeface="+mn-cs"/>
              </a:rPr>
            </a:br>
            <a:r>
              <a:rPr lang="en-US" sz="2600" b="1" i="1">
                <a:ea typeface="+mn-ea"/>
                <a:cs typeface="+mn-cs"/>
              </a:rPr>
              <a:t>7. </a:t>
            </a:r>
            <a:r>
              <a:rPr lang="en-US" sz="2600" b="1">
                <a:ea typeface="+mn-ea"/>
                <a:cs typeface="+mn-cs"/>
              </a:rPr>
              <a:t>The Agriculture Resilience Act</a:t>
            </a:r>
            <a:endParaRPr lang="en-US" sz="2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183F0-EE84-47AD-BCD7-8D69A2197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3400" y="1905000"/>
            <a:ext cx="4572000" cy="4800600"/>
          </a:xfrm>
        </p:spPr>
        <p:txBody>
          <a:bodyPr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______________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Rewards farmers for promoting carbon sequestration &amp; healthy soil 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Invests in research and support for farmers practicing pasture-based livestock systems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>
                <a:latin typeface="Calibri"/>
              </a:rPr>
              <a:t>Establishes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grants and loans to help farms transition to green energy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Creates robust new federal programs aimed at reducing food waste in schools and standardizing food date labels</a:t>
            </a:r>
          </a:p>
          <a:p>
            <a:pPr>
              <a:lnSpc>
                <a:spcPct val="90000"/>
              </a:lnSpc>
            </a:pPr>
            <a:endParaRPr lang="en-US" sz="1600"/>
          </a:p>
        </p:txBody>
      </p:sp>
      <p:pic>
        <p:nvPicPr>
          <p:cNvPr id="6" name="Picture 5" descr="Pin on To grow">
            <a:extLst>
              <a:ext uri="{FF2B5EF4-FFF2-40B4-BE49-F238E27FC236}">
                <a16:creationId xmlns:a16="http://schemas.microsoft.com/office/drawing/2014/main" id="{384CEEC7-0977-452B-829B-E79A3048B43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9" t="963" r="26669" b="297"/>
          <a:stretch/>
        </p:blipFill>
        <p:spPr bwMode="auto">
          <a:xfrm>
            <a:off x="0" y="0"/>
            <a:ext cx="39624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58587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3524</TotalTime>
  <Words>1136</Words>
  <Application>Microsoft Office PowerPoint</Application>
  <PresentationFormat>On-screen Show (4:3)</PresentationFormat>
  <Paragraphs>205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 Nova</vt:lpstr>
      <vt:lpstr>Calibri</vt:lpstr>
      <vt:lpstr>Courier New</vt:lpstr>
      <vt:lpstr>Lato</vt:lpstr>
      <vt:lpstr>Wingdings</vt:lpstr>
      <vt:lpstr>Office Theme</vt:lpstr>
      <vt:lpstr>PowerPoint Presentation</vt:lpstr>
      <vt:lpstr>PowerPoint Presentation</vt:lpstr>
      <vt:lpstr>    Materials 1.  Break Free from Plastics Pollution Act of 2020</vt:lpstr>
      <vt:lpstr>Materials  2. American Innovation &amp; Manufacturing Leadership (AIM) Act</vt:lpstr>
      <vt:lpstr>     Materials 3. Protect America’s Children from Toxic Pesticides Act of 2020</vt:lpstr>
      <vt:lpstr>Agriculture and  Land Preservation 4. Farm System Reform Act</vt:lpstr>
      <vt:lpstr>Agriculture and  Land Preservation 5. Food &amp; Agribusiness Merger  Moratorium Act</vt:lpstr>
      <vt:lpstr>PowerPoint Presentation</vt:lpstr>
      <vt:lpstr>    Agriculture and  Land Preservation 7. The Agriculture Resilience Act</vt:lpstr>
      <vt:lpstr>PowerPoint Presentation</vt:lpstr>
      <vt:lpstr>    Fossil Fuel Management 9. End Polluter Welfare Act .      ____________________________________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Comparison of Climate Plans</dc:title>
  <dc:creator>t</dc:creator>
  <cp:lastModifiedBy>Michaud, Terry</cp:lastModifiedBy>
  <cp:revision>156</cp:revision>
  <dcterms:created xsi:type="dcterms:W3CDTF">2021-01-31T12:14:35Z</dcterms:created>
  <dcterms:modified xsi:type="dcterms:W3CDTF">2021-03-17T01:29:50Z</dcterms:modified>
</cp:coreProperties>
</file>